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  <p:sldMasterId id="2147483683" r:id="rId5"/>
  </p:sldMasterIdLst>
  <p:notesMasterIdLst>
    <p:notesMasterId r:id="rId9"/>
  </p:notesMasterIdLst>
  <p:sldIdLst>
    <p:sldId id="1336" r:id="rId6"/>
    <p:sldId id="1337" r:id="rId7"/>
    <p:sldId id="1390" r:id="rId8"/>
    <p:sldId id="1391" r:id="rId10"/>
    <p:sldId id="1393" r:id="rId11"/>
    <p:sldId id="1394" r:id="rId12"/>
    <p:sldId id="1395" r:id="rId13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411"/>
    <a:srgbClr val="CC0001"/>
    <a:srgbClr val="EC0000"/>
    <a:srgbClr val="F01A13"/>
    <a:srgbClr val="C70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4" autoAdjust="0"/>
    <p:restoredTop sz="94660"/>
  </p:normalViewPr>
  <p:slideViewPr>
    <p:cSldViewPr snapToGrid="0">
      <p:cViewPr>
        <p:scale>
          <a:sx n="50" d="100"/>
          <a:sy n="50" d="100"/>
        </p:scale>
        <p:origin x="99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6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DC03D-353D-4175-8C86-9789CE3E85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DC897-59D6-425D-B16E-CD5CAFA340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6BFA5-3D74-44D7-98C7-5E1073141E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6BFA5-3D74-44D7-98C7-5E1073141E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6BFA5-3D74-44D7-98C7-5E1073141E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509" y="908050"/>
            <a:ext cx="2742129" cy="52181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362" y="908050"/>
            <a:ext cx="8078807" cy="52181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ECLOGO-eff-0-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45294" y="2886610"/>
            <a:ext cx="1059935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PECLOGO-eff-0-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27170" y="2758266"/>
            <a:ext cx="1096386" cy="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PECLOGO-eff-0-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0045" y="1447780"/>
            <a:ext cx="3012554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PECLOGO-eff-0-1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65692" y="3771071"/>
            <a:ext cx="523922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73460" y="2904247"/>
            <a:ext cx="401001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PECLOGO-eff-0-2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275756" y="2574150"/>
            <a:ext cx="981348" cy="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PECLOGO-eff-5-4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60668" y="3206628"/>
            <a:ext cx="1477059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ECLOGO-eff-5-2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350314" y="3446015"/>
            <a:ext cx="1833728" cy="14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PECLOGO-eff-5-4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9882241" y="2725339"/>
            <a:ext cx="1116358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939698" y="3624921"/>
            <a:ext cx="521908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1250485" y="2365001"/>
            <a:ext cx="521906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PECLOGO-eff2-1-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053635" y="2795895"/>
            <a:ext cx="1696702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982071" y="2785815"/>
            <a:ext cx="437274" cy="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PECLOGO-eff2-1-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16013" y="3325062"/>
            <a:ext cx="703265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235401" y="2909286"/>
            <a:ext cx="360700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741184" y="3446014"/>
            <a:ext cx="282112" cy="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 userDrawn="1"/>
        </p:nvCxnSpPr>
        <p:spPr>
          <a:xfrm flipH="1">
            <a:off x="786698" y="906108"/>
            <a:ext cx="839474" cy="0"/>
          </a:xfrm>
          <a:prstGeom prst="line">
            <a:avLst/>
          </a:prstGeom>
          <a:ln>
            <a:solidFill>
              <a:srgbClr val="B82E24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5"/>
          <p:cNvSpPr/>
          <p:nvPr userDrawn="1"/>
        </p:nvSpPr>
        <p:spPr bwMode="auto">
          <a:xfrm>
            <a:off x="0" y="6624206"/>
            <a:ext cx="10368205" cy="233795"/>
          </a:xfrm>
          <a:custGeom>
            <a:avLst/>
            <a:gdLst>
              <a:gd name="T0" fmla="*/ 0 w 13604"/>
              <a:gd name="T1" fmla="*/ 275 h 275"/>
              <a:gd name="T2" fmla="*/ 13508 w 13604"/>
              <a:gd name="T3" fmla="*/ 275 h 275"/>
              <a:gd name="T4" fmla="*/ 13604 w 13604"/>
              <a:gd name="T5" fmla="*/ 0 h 275"/>
              <a:gd name="T6" fmla="*/ 0 w 13604"/>
              <a:gd name="T7" fmla="*/ 0 h 275"/>
              <a:gd name="T8" fmla="*/ 0 w 13604"/>
              <a:gd name="T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C4261D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</a:endParaRPr>
          </a:p>
        </p:txBody>
      </p:sp>
      <p:sp>
        <p:nvSpPr>
          <p:cNvPr id="20" name="Freeform 6"/>
          <p:cNvSpPr/>
          <p:nvPr userDrawn="1"/>
        </p:nvSpPr>
        <p:spPr bwMode="auto">
          <a:xfrm>
            <a:off x="10333467" y="6482034"/>
            <a:ext cx="1858571" cy="375967"/>
          </a:xfrm>
          <a:custGeom>
            <a:avLst/>
            <a:gdLst>
              <a:gd name="T0" fmla="*/ 162 w 2439"/>
              <a:gd name="T1" fmla="*/ 0 h 443"/>
              <a:gd name="T2" fmla="*/ 0 w 2439"/>
              <a:gd name="T3" fmla="*/ 443 h 443"/>
              <a:gd name="T4" fmla="*/ 2439 w 2439"/>
              <a:gd name="T5" fmla="*/ 443 h 443"/>
              <a:gd name="T6" fmla="*/ 2439 w 2439"/>
              <a:gd name="T7" fmla="*/ 0 h 443"/>
              <a:gd name="T8" fmla="*/ 162 w 2439"/>
              <a:gd name="T9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</a:endParaRPr>
          </a:p>
        </p:txBody>
      </p:sp>
      <p:sp>
        <p:nvSpPr>
          <p:cNvPr id="21" name="Rectangle 6"/>
          <p:cNvSpPr>
            <a:spLocks noChangeArrowheads="1"/>
          </p:cNvSpPr>
          <p:nvPr userDrawn="1"/>
        </p:nvSpPr>
        <p:spPr bwMode="auto">
          <a:xfrm>
            <a:off x="10804878" y="6544615"/>
            <a:ext cx="1115096" cy="24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cs typeface="宋体" panose="02010600030101010101" pitchFamily="2" charset="-122"/>
              </a:rPr>
              <a:t>第          页</a:t>
            </a:r>
            <a:endParaRPr lang="zh-CN" altLang="en-US" sz="1800" dirty="0">
              <a:solidFill>
                <a:srgbClr val="FFFFFF"/>
              </a:solidFill>
              <a:latin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2" name="TextBox 12"/>
          <p:cNvSpPr txBox="1"/>
          <p:nvPr userDrawn="1"/>
        </p:nvSpPr>
        <p:spPr>
          <a:xfrm>
            <a:off x="11133928" y="6500739"/>
            <a:ext cx="456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BCBF865-A225-49B7-8C06-A3D8CF7C3037}" type="slidenum">
              <a:rPr lang="zh-CN" altLang="en-US" sz="1600" smtClean="0">
                <a:solidFill>
                  <a:srgbClr val="FFFFFF"/>
                </a:solidFill>
                <a:latin typeface="微软雅黑" panose="020B0503020204020204" pitchFamily="34" charset="-122"/>
              </a:rPr>
            </a:fld>
            <a:endParaRPr lang="zh-CN" altLang="en-US" sz="1600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3" name="图片 22" descr="图片包含 游戏机, 灯, 动物, 画&#10;&#10;描述已自动生成"/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9" b="54890"/>
          <a:stretch>
            <a:fillRect/>
          </a:stretch>
        </p:blipFill>
        <p:spPr>
          <a:xfrm>
            <a:off x="9185249" y="-80680"/>
            <a:ext cx="3239257" cy="986788"/>
          </a:xfrm>
          <a:prstGeom prst="rect">
            <a:avLst/>
          </a:prstGeom>
        </p:spPr>
      </p:pic>
      <p:sp>
        <p:nvSpPr>
          <p:cNvPr id="24" name="TextBox 20"/>
          <p:cNvSpPr txBox="1"/>
          <p:nvPr userDrawn="1"/>
        </p:nvSpPr>
        <p:spPr>
          <a:xfrm>
            <a:off x="9418231" y="291479"/>
            <a:ext cx="313969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  <a:cs typeface="+mn-cs"/>
              </a:rPr>
              <a:t>中国共产党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cs typeface="+mn-cs"/>
            </a:endParaRPr>
          </a:p>
        </p:txBody>
      </p:sp>
      <p:sp>
        <p:nvSpPr>
          <p:cNvPr id="25" name="TextBox 19"/>
          <p:cNvSpPr txBox="1"/>
          <p:nvPr userDrawn="1"/>
        </p:nvSpPr>
        <p:spPr>
          <a:xfrm>
            <a:off x="9918782" y="546648"/>
            <a:ext cx="211115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Communist Party of China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871144" y="816356"/>
            <a:ext cx="11320856" cy="23011"/>
          </a:xfrm>
          <a:prstGeom prst="line">
            <a:avLst/>
          </a:prstGeom>
          <a:ln>
            <a:solidFill>
              <a:srgbClr val="B82E2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 userDrawn="1"/>
        </p:nvGrpSpPr>
        <p:grpSpPr>
          <a:xfrm>
            <a:off x="222241" y="-117185"/>
            <a:ext cx="1757117" cy="1198520"/>
            <a:chOff x="2014465" y="-30883"/>
            <a:chExt cx="1757117" cy="1198520"/>
          </a:xfrm>
        </p:grpSpPr>
        <p:pic>
          <p:nvPicPr>
            <p:cNvPr id="27" name="图片 2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465" y="-30883"/>
              <a:ext cx="1757117" cy="119852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2040" y="568377"/>
              <a:ext cx="186027" cy="18602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4638"/>
            <a:ext cx="10973276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363" y="1535113"/>
            <a:ext cx="538745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363" y="2174875"/>
            <a:ext cx="538745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93" y="1535113"/>
            <a:ext cx="538904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93" y="2174875"/>
            <a:ext cx="538904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908050"/>
            <a:ext cx="10973276" cy="635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" y="200997"/>
            <a:ext cx="1408861" cy="918643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812800" y="900035"/>
            <a:ext cx="11379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 userDrawn="1"/>
        </p:nvGrpSpPr>
        <p:grpSpPr>
          <a:xfrm>
            <a:off x="3387003" y="412063"/>
            <a:ext cx="1084593" cy="1179561"/>
            <a:chOff x="3043164" y="319245"/>
            <a:chExt cx="1084593" cy="1179561"/>
          </a:xfrm>
        </p:grpSpPr>
        <p:sp>
          <p:nvSpPr>
            <p:cNvPr id="17" name="星形: 五角 23"/>
            <p:cNvSpPr/>
            <p:nvPr userDrawn="1"/>
          </p:nvSpPr>
          <p:spPr>
            <a:xfrm rot="1495425">
              <a:off x="3599229" y="319245"/>
              <a:ext cx="176733" cy="176733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弧形 17"/>
            <p:cNvSpPr/>
            <p:nvPr userDrawn="1"/>
          </p:nvSpPr>
          <p:spPr>
            <a:xfrm rot="18157996">
              <a:off x="3043164" y="414213"/>
              <a:ext cx="1084593" cy="1084593"/>
            </a:xfrm>
            <a:prstGeom prst="arc">
              <a:avLst>
                <a:gd name="adj1" fmla="val 16200000"/>
                <a:gd name="adj2" fmla="val 19673504"/>
              </a:avLst>
            </a:prstGeom>
            <a:ln>
              <a:solidFill>
                <a:srgbClr val="C00000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" name="星形: 五角 25"/>
            <p:cNvSpPr/>
            <p:nvPr userDrawn="1"/>
          </p:nvSpPr>
          <p:spPr>
            <a:xfrm rot="1495425">
              <a:off x="3406204" y="485764"/>
              <a:ext cx="73778" cy="73778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0" name="星形: 五角 26"/>
            <p:cNvSpPr/>
            <p:nvPr userDrawn="1"/>
          </p:nvSpPr>
          <p:spPr>
            <a:xfrm rot="1495425">
              <a:off x="3308206" y="349423"/>
              <a:ext cx="73778" cy="73778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1" name="星形: 五角 27"/>
            <p:cNvSpPr/>
            <p:nvPr userDrawn="1"/>
          </p:nvSpPr>
          <p:spPr>
            <a:xfrm rot="1495425" flipH="1" flipV="1">
              <a:off x="3219316" y="511919"/>
              <a:ext cx="45719" cy="45719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2" name="星形: 五角 28"/>
            <p:cNvSpPr/>
            <p:nvPr userDrawn="1"/>
          </p:nvSpPr>
          <p:spPr>
            <a:xfrm rot="1495425" flipH="1" flipV="1">
              <a:off x="3469233" y="354388"/>
              <a:ext cx="45719" cy="45719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23" name="TextBox 20"/>
          <p:cNvSpPr txBox="1"/>
          <p:nvPr userDrawn="1"/>
        </p:nvSpPr>
        <p:spPr>
          <a:xfrm>
            <a:off x="503178" y="412063"/>
            <a:ext cx="2883825" cy="3508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  <a:cs typeface="+mn-cs"/>
              </a:rPr>
              <a:t>中国共产党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cs typeface="+mn-cs"/>
            </a:endParaRPr>
          </a:p>
        </p:txBody>
      </p:sp>
      <p:sp>
        <p:nvSpPr>
          <p:cNvPr id="24" name="TextBox 19"/>
          <p:cNvSpPr txBox="1"/>
          <p:nvPr userDrawn="1"/>
        </p:nvSpPr>
        <p:spPr>
          <a:xfrm>
            <a:off x="1293059" y="686998"/>
            <a:ext cx="2212465" cy="2539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COMMUNIST PARTY OF CHINA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TextBox 19"/>
          <p:cNvSpPr txBox="1"/>
          <p:nvPr userDrawn="1"/>
        </p:nvSpPr>
        <p:spPr>
          <a:xfrm>
            <a:off x="2392393" y="485962"/>
            <a:ext cx="106952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1921—2021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矩形 29"/>
          <p:cNvSpPr/>
          <p:nvPr userDrawn="1"/>
        </p:nvSpPr>
        <p:spPr>
          <a:xfrm>
            <a:off x="0" y="6668265"/>
            <a:ext cx="12192000" cy="17774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1" name="矩形 30"/>
          <p:cNvSpPr/>
          <p:nvPr userDrawn="1"/>
        </p:nvSpPr>
        <p:spPr>
          <a:xfrm>
            <a:off x="0" y="6743700"/>
            <a:ext cx="12192000" cy="12700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3050"/>
            <a:ext cx="401163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988" y="273051"/>
            <a:ext cx="68156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362" y="1435101"/>
            <a:ext cx="401163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842" y="4800600"/>
            <a:ext cx="7315517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842" y="612775"/>
            <a:ext cx="7315517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842" y="5367338"/>
            <a:ext cx="731551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908050"/>
            <a:ext cx="10973276" cy="635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362" y="1600201"/>
            <a:ext cx="10973276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509" y="908050"/>
            <a:ext cx="2742129" cy="52181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362" y="908050"/>
            <a:ext cx="8078807" cy="5218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ECLOGO-eff-0-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45294" y="2886610"/>
            <a:ext cx="1059935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PECLOGO-eff-0-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27170" y="2758266"/>
            <a:ext cx="1096386" cy="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PECLOGO-eff-0-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0045" y="1447780"/>
            <a:ext cx="3012554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PECLOGO-eff-0-1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65692" y="3771071"/>
            <a:ext cx="523922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73460" y="2904247"/>
            <a:ext cx="401001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PECLOGO-eff-0-2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275756" y="2574150"/>
            <a:ext cx="981348" cy="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PECLOGO-eff-5-4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60668" y="3206628"/>
            <a:ext cx="1477059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ECLOGO-eff-5-2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350314" y="3446015"/>
            <a:ext cx="1833728" cy="14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PECLOGO-eff-5-4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9882241" y="2725339"/>
            <a:ext cx="1116358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939698" y="3624921"/>
            <a:ext cx="521908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1250485" y="2365001"/>
            <a:ext cx="521906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PECLOGO-eff2-1-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053635" y="2795895"/>
            <a:ext cx="1696702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982071" y="2785815"/>
            <a:ext cx="437274" cy="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PECLOGO-eff2-1-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16013" y="3325062"/>
            <a:ext cx="703265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235401" y="2909286"/>
            <a:ext cx="360700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741184" y="3446014"/>
            <a:ext cx="282112" cy="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自然, 游戏机&#10;&#10;描述已自动生成"/>
          <p:cNvPicPr>
            <a:picLocks noChangeAspect="1"/>
          </p:cNvPicPr>
          <p:nvPr userDrawn="1"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 userDrawn="1"/>
        </p:nvPicPr>
        <p:blipFill rotWithShape="1">
          <a:blip r:embed="rId3"/>
          <a:srcRect t="62509" b="30616"/>
          <a:stretch>
            <a:fillRect/>
          </a:stretch>
        </p:blipFill>
        <p:spPr>
          <a:xfrm>
            <a:off x="983848" y="98888"/>
            <a:ext cx="11079110" cy="584018"/>
          </a:xfrm>
          <a:prstGeom prst="parallelogram">
            <a:avLst>
              <a:gd name="adj" fmla="val 25099"/>
            </a:avLst>
          </a:prstGeom>
          <a:effectLst/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3" y="24094"/>
            <a:ext cx="574980" cy="7220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5"/>
          <p:cNvPicPr>
            <a:picLocks noChangeAspect="1"/>
          </p:cNvPicPr>
          <p:nvPr userDrawn="1"/>
        </p:nvPicPr>
        <p:blipFill rotWithShape="1">
          <a:blip r:embed="rId3"/>
          <a:srcRect t="62509" b="30616"/>
          <a:stretch>
            <a:fillRect/>
          </a:stretch>
        </p:blipFill>
        <p:spPr>
          <a:xfrm>
            <a:off x="71120" y="130901"/>
            <a:ext cx="11991838" cy="584018"/>
          </a:xfrm>
          <a:prstGeom prst="parallelogram">
            <a:avLst>
              <a:gd name="adj" fmla="val 25099"/>
            </a:avLst>
          </a:prstGeom>
          <a:effectLst/>
        </p:spPr>
      </p:pic>
      <p:grpSp>
        <p:nvGrpSpPr>
          <p:cNvPr id="12" name="组合 11"/>
          <p:cNvGrpSpPr/>
          <p:nvPr userDrawn="1"/>
        </p:nvGrpSpPr>
        <p:grpSpPr>
          <a:xfrm>
            <a:off x="473468" y="67824"/>
            <a:ext cx="710172" cy="710172"/>
            <a:chOff x="420884" y="50800"/>
            <a:chExt cx="815340" cy="815340"/>
          </a:xfrm>
        </p:grpSpPr>
        <p:sp>
          <p:nvSpPr>
            <p:cNvPr id="11" name="椭圆 10"/>
            <p:cNvSpPr/>
            <p:nvPr userDrawn="1"/>
          </p:nvSpPr>
          <p:spPr>
            <a:xfrm>
              <a:off x="420884" y="50800"/>
              <a:ext cx="815340" cy="8153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13" y="65961"/>
              <a:ext cx="625082" cy="78501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自然, 游戏机&#10;&#10;描述已自动生成"/>
          <p:cNvPicPr>
            <a:picLocks noChangeAspect="1"/>
          </p:cNvPicPr>
          <p:nvPr userDrawn="1"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66443" y="3808415"/>
            <a:ext cx="1270209" cy="1792265"/>
          </a:xfrm>
          <a:custGeom>
            <a:avLst/>
            <a:gdLst>
              <a:gd name="connsiteX0" fmla="*/ 3831090 w 3831090"/>
              <a:gd name="connsiteY0" fmla="*/ 0 h 5405668"/>
              <a:gd name="connsiteX1" fmla="*/ 0 w 3831090"/>
              <a:gd name="connsiteY1" fmla="*/ 0 h 5405668"/>
              <a:gd name="connsiteX2" fmla="*/ 0 w 3831090"/>
              <a:gd name="connsiteY2" fmla="*/ 5405668 h 5405668"/>
              <a:gd name="connsiteX3" fmla="*/ 640283 w 3831090"/>
              <a:gd name="connsiteY3" fmla="*/ 5405668 h 5405668"/>
              <a:gd name="connsiteX4" fmla="*/ 653783 w 3831090"/>
              <a:gd name="connsiteY4" fmla="*/ 5355613 h 5405668"/>
              <a:gd name="connsiteX5" fmla="*/ 698360 w 3831090"/>
              <a:gd name="connsiteY5" fmla="*/ 5290462 h 5405668"/>
              <a:gd name="connsiteX6" fmla="*/ 1064120 w 3831090"/>
              <a:gd name="connsiteY6" fmla="*/ 5259982 h 5405668"/>
              <a:gd name="connsiteX7" fmla="*/ 1488090 w 3831090"/>
              <a:gd name="connsiteY7" fmla="*/ 5208392 h 5405668"/>
              <a:gd name="connsiteX8" fmla="*/ 1516286 w 3831090"/>
              <a:gd name="connsiteY8" fmla="*/ 5210416 h 5405668"/>
              <a:gd name="connsiteX9" fmla="*/ 1583536 w 3831090"/>
              <a:gd name="connsiteY9" fmla="*/ 5205312 h 5405668"/>
              <a:gd name="connsiteX10" fmla="*/ 1639249 w 3831090"/>
              <a:gd name="connsiteY10" fmla="*/ 5206731 h 5405668"/>
              <a:gd name="connsiteX11" fmla="*/ 1793094 w 3831090"/>
              <a:gd name="connsiteY11" fmla="*/ 5381797 h 5405668"/>
              <a:gd name="connsiteX12" fmla="*/ 1782661 w 3831090"/>
              <a:gd name="connsiteY12" fmla="*/ 5405668 h 5405668"/>
              <a:gd name="connsiteX13" fmla="*/ 3831090 w 3831090"/>
              <a:gd name="connsiteY13" fmla="*/ 5405668 h 540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31090" h="5405668">
                <a:moveTo>
                  <a:pt x="3831090" y="0"/>
                </a:moveTo>
                <a:lnTo>
                  <a:pt x="0" y="0"/>
                </a:lnTo>
                <a:lnTo>
                  <a:pt x="0" y="5405668"/>
                </a:lnTo>
                <a:lnTo>
                  <a:pt x="640283" y="5405668"/>
                </a:lnTo>
                <a:lnTo>
                  <a:pt x="653783" y="5355613"/>
                </a:lnTo>
                <a:cubicBezTo>
                  <a:pt x="664896" y="5327927"/>
                  <a:pt x="679310" y="5304686"/>
                  <a:pt x="698360" y="5290462"/>
                </a:cubicBezTo>
                <a:cubicBezTo>
                  <a:pt x="774560" y="5233566"/>
                  <a:pt x="1064120" y="5259982"/>
                  <a:pt x="1064120" y="5259982"/>
                </a:cubicBezTo>
                <a:cubicBezTo>
                  <a:pt x="1185024" y="5248425"/>
                  <a:pt x="1382160" y="5208087"/>
                  <a:pt x="1488090" y="5208392"/>
                </a:cubicBezTo>
                <a:lnTo>
                  <a:pt x="1516286" y="5210416"/>
                </a:lnTo>
                <a:lnTo>
                  <a:pt x="1583536" y="5205312"/>
                </a:lnTo>
                <a:cubicBezTo>
                  <a:pt x="1604739" y="5204576"/>
                  <a:pt x="1623555" y="5204963"/>
                  <a:pt x="1639249" y="5206731"/>
                </a:cubicBezTo>
                <a:cubicBezTo>
                  <a:pt x="1764801" y="5220878"/>
                  <a:pt x="1838187" y="5264202"/>
                  <a:pt x="1793094" y="5381797"/>
                </a:cubicBezTo>
                <a:lnTo>
                  <a:pt x="1782661" y="5405668"/>
                </a:lnTo>
                <a:lnTo>
                  <a:pt x="3831090" y="5405668"/>
                </a:lnTo>
                <a:close/>
              </a:path>
            </a:pathLst>
          </a:custGeom>
        </p:spPr>
      </p:pic>
      <p:pic>
        <p:nvPicPr>
          <p:cNvPr id="12" name="图片 11" descr="图片包含 游戏机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5192"/>
            <a:ext cx="12192000" cy="1892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37" y="4406901"/>
            <a:ext cx="10362327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37" y="2906713"/>
            <a:ext cx="1036232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3765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1930" indent="0">
              <a:buNone/>
              <a:defRPr sz="1400"/>
            </a:lvl7pPr>
            <a:lvl8pPr marL="3199130" indent="0">
              <a:buNone/>
              <a:defRPr sz="1400"/>
            </a:lvl8pPr>
            <a:lvl9pPr marL="365633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图片包含 游戏机&#10;&#10;描述已自动生成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65192"/>
              <a:ext cx="12192000" cy="189280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1250" r="10625" b="21250"/>
          <a:stretch>
            <a:fillRect/>
          </a:stretch>
        </p:blipFill>
        <p:spPr>
          <a:xfrm>
            <a:off x="-1" y="-15240"/>
            <a:ext cx="12219093" cy="6873240"/>
          </a:xfrm>
          <a:prstGeom prst="rect">
            <a:avLst/>
          </a:prstGeom>
        </p:spPr>
      </p:pic>
      <p:pic>
        <p:nvPicPr>
          <p:cNvPr id="2" name="图片 1" descr="图片包含 游戏机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1440"/>
            <a:ext cx="12192000" cy="4165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水中的倒影&#10;&#10;描述已自动生成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3477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52400" y="0"/>
            <a:ext cx="12344400" cy="6858000"/>
          </a:xfrm>
          <a:prstGeom prst="rect">
            <a:avLst/>
          </a:prstGeom>
          <a:gradFill>
            <a:gsLst>
              <a:gs pos="0">
                <a:srgbClr val="FBFCFA"/>
              </a:gs>
              <a:gs pos="38000">
                <a:schemeClr val="bg1">
                  <a:alpha val="75000"/>
                </a:schemeClr>
              </a:gs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706056" y="809743"/>
            <a:ext cx="8006144" cy="0"/>
          </a:xfrm>
          <a:prstGeom prst="line">
            <a:avLst/>
          </a:prstGeom>
          <a:ln>
            <a:solidFill>
              <a:srgbClr val="B82E24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8513771" y="603225"/>
            <a:ext cx="3372362" cy="37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在这里输入你的党支部名称</a:t>
            </a:r>
            <a:endParaRPr lang="zh-CN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 flipH="1">
            <a:off x="11624553" y="783540"/>
            <a:ext cx="567448" cy="0"/>
          </a:xfrm>
          <a:prstGeom prst="line">
            <a:avLst/>
          </a:prstGeom>
          <a:ln>
            <a:solidFill>
              <a:srgbClr val="B82E24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/>
          <a:stretch>
            <a:fillRect/>
          </a:stretch>
        </p:blipFill>
        <p:spPr>
          <a:xfrm>
            <a:off x="9134548" y="-179374"/>
            <a:ext cx="2054608" cy="846100"/>
          </a:xfrm>
          <a:prstGeom prst="rect">
            <a:avLst/>
          </a:prstGeom>
          <a:noFill/>
        </p:spPr>
      </p:pic>
      <p:sp>
        <p:nvSpPr>
          <p:cNvPr id="7" name="Freeform 5"/>
          <p:cNvSpPr/>
          <p:nvPr userDrawn="1"/>
        </p:nvSpPr>
        <p:spPr bwMode="auto">
          <a:xfrm>
            <a:off x="-1" y="6788835"/>
            <a:ext cx="10536929" cy="70263"/>
          </a:xfrm>
          <a:custGeom>
            <a:avLst/>
            <a:gdLst>
              <a:gd name="T0" fmla="*/ 0 w 13604"/>
              <a:gd name="T1" fmla="*/ 275 h 275"/>
              <a:gd name="T2" fmla="*/ 13508 w 13604"/>
              <a:gd name="T3" fmla="*/ 275 h 275"/>
              <a:gd name="T4" fmla="*/ 13604 w 13604"/>
              <a:gd name="T5" fmla="*/ 0 h 275"/>
              <a:gd name="T6" fmla="*/ 0 w 13604"/>
              <a:gd name="T7" fmla="*/ 0 h 275"/>
              <a:gd name="T8" fmla="*/ 0 w 13604"/>
              <a:gd name="T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Freeform 6"/>
          <p:cNvSpPr/>
          <p:nvPr userDrawn="1"/>
        </p:nvSpPr>
        <p:spPr bwMode="auto">
          <a:xfrm>
            <a:off x="10337503" y="6589639"/>
            <a:ext cx="1859297" cy="268361"/>
          </a:xfrm>
          <a:custGeom>
            <a:avLst/>
            <a:gdLst>
              <a:gd name="T0" fmla="*/ 162 w 2439"/>
              <a:gd name="T1" fmla="*/ 0 h 443"/>
              <a:gd name="T2" fmla="*/ 0 w 2439"/>
              <a:gd name="T3" fmla="*/ 443 h 443"/>
              <a:gd name="T4" fmla="*/ 2439 w 2439"/>
              <a:gd name="T5" fmla="*/ 443 h 443"/>
              <a:gd name="T6" fmla="*/ 2439 w 2439"/>
              <a:gd name="T7" fmla="*/ 0 h 443"/>
              <a:gd name="T8" fmla="*/ 162 w 2439"/>
              <a:gd name="T9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10809099" y="6633515"/>
            <a:ext cx="11155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          页</a:t>
            </a:r>
            <a:endParaRPr lang="zh-CN" altLang="en-US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0" name="TextBox 12"/>
          <p:cNvSpPr txBox="1"/>
          <p:nvPr userDrawn="1"/>
        </p:nvSpPr>
        <p:spPr>
          <a:xfrm>
            <a:off x="11155108" y="6589639"/>
            <a:ext cx="423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9BCBF865-A225-49B7-8C06-A3D8CF7C3037}" type="slidenum">
              <a:rPr lang="zh-CN" altLang="en-US" sz="140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 flipV="1">
            <a:off x="1134319" y="748702"/>
            <a:ext cx="11057681" cy="45719"/>
            <a:chOff x="1271332" y="794423"/>
            <a:chExt cx="11022268" cy="45719"/>
          </a:xfrm>
        </p:grpSpPr>
        <p:sp>
          <p:nvSpPr>
            <p:cNvPr id="6" name="矩形 5"/>
            <p:cNvSpPr/>
            <p:nvPr userDrawn="1"/>
          </p:nvSpPr>
          <p:spPr>
            <a:xfrm>
              <a:off x="1271332" y="794423"/>
              <a:ext cx="1858204" cy="45719"/>
            </a:xfrm>
            <a:prstGeom prst="rect">
              <a:avLst/>
            </a:prstGeom>
            <a:solidFill>
              <a:srgbClr val="00848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3038916" y="794423"/>
              <a:ext cx="1858204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4898196" y="794423"/>
              <a:ext cx="1858204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矩形 16"/>
            <p:cNvSpPr/>
            <p:nvPr userDrawn="1"/>
          </p:nvSpPr>
          <p:spPr>
            <a:xfrm>
              <a:off x="6747316" y="794423"/>
              <a:ext cx="1858204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8596436" y="794423"/>
              <a:ext cx="1858204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矩形 18"/>
            <p:cNvSpPr/>
            <p:nvPr userDrawn="1"/>
          </p:nvSpPr>
          <p:spPr>
            <a:xfrm>
              <a:off x="10435396" y="794423"/>
              <a:ext cx="1858204" cy="45719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3" name="TextBox 9"/>
          <p:cNvSpPr>
            <a:spLocks noChangeArrowheads="1"/>
          </p:cNvSpPr>
          <p:nvPr userDrawn="1"/>
        </p:nvSpPr>
        <p:spPr bwMode="auto">
          <a:xfrm>
            <a:off x="1121857" y="363529"/>
            <a:ext cx="89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1800" dirty="0">
                <a:solidFill>
                  <a:srgbClr val="494429"/>
                </a:solidFill>
                <a:latin typeface="Broadway" panose="04040905080B02020502" pitchFamily="82" charset="0"/>
                <a:ea typeface="楷体" panose="02010609060101010101" pitchFamily="49" charset="-122"/>
                <a:sym typeface="经典繁仿黑" pitchFamily="49" charset="-122"/>
              </a:rPr>
              <a:t>LOGO</a:t>
            </a:r>
            <a:endParaRPr lang="zh-CN" altLang="zh-CN" sz="1800" dirty="0">
              <a:latin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80722" y="167640"/>
            <a:ext cx="1036897" cy="1082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362" y="1600201"/>
            <a:ext cx="54096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78" y="1600201"/>
            <a:ext cx="54112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水中的倒影&#10;&#10;描述已自动生成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3477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52400" y="0"/>
            <a:ext cx="12344400" cy="6858000"/>
          </a:xfrm>
          <a:prstGeom prst="rect">
            <a:avLst/>
          </a:prstGeom>
          <a:gradFill>
            <a:gsLst>
              <a:gs pos="0">
                <a:srgbClr val="FBFCFA"/>
              </a:gs>
              <a:gs pos="38000">
                <a:schemeClr val="bg1">
                  <a:alpha val="75000"/>
                </a:schemeClr>
              </a:gs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696" y="172400"/>
            <a:ext cx="4810125" cy="460555"/>
          </a:xfrm>
          <a:prstGeom prst="rect">
            <a:avLst/>
          </a:prstGeom>
        </p:spPr>
        <p:txBody>
          <a:bodyPr/>
          <a:lstStyle>
            <a:lvl1pPr algn="l">
              <a:defRPr lang="zh-CN" altLang="en-US" sz="2400" b="1" kern="1200" dirty="0">
                <a:gradFill>
                  <a:gsLst>
                    <a:gs pos="0">
                      <a:srgbClr val="FF3302"/>
                    </a:gs>
                    <a:gs pos="100000">
                      <a:srgbClr val="CB08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11" name="Picture 11" descr="F:\桌面\党政机关\素材\党徽\Nipic_20180988_2018090911380252700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1" y="78236"/>
            <a:ext cx="677425" cy="5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底-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836285"/>
            <a:ext cx="12192000" cy="1021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4638"/>
            <a:ext cx="1097327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363" y="1535113"/>
            <a:ext cx="538745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363" y="2174875"/>
            <a:ext cx="538745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93" y="1535113"/>
            <a:ext cx="53890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93" y="2174875"/>
            <a:ext cx="538904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3050"/>
            <a:ext cx="401163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988" y="273051"/>
            <a:ext cx="68156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362" y="1435101"/>
            <a:ext cx="401163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842" y="4800600"/>
            <a:ext cx="731551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842" y="612775"/>
            <a:ext cx="731551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842" y="5367338"/>
            <a:ext cx="731551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5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21.jpe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7" Type="http://schemas.openxmlformats.org/officeDocument/2006/relationships/theme" Target="../theme/theme4.xml"/><Relationship Id="rId16" Type="http://schemas.openxmlformats.org/officeDocument/2006/relationships/image" Target="../media/image35.jpeg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362" y="908050"/>
            <a:ext cx="1097327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dirty="0"/>
              <a:t>单击此处编辑母版标题样式</a:t>
            </a:r>
            <a:endParaRPr lang="zh-CN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362" y="1600201"/>
            <a:ext cx="109732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dirty="0"/>
              <a:t>单击此处编辑母版文本样式</a:t>
            </a:r>
            <a:endParaRPr lang="zh-CN" dirty="0"/>
          </a:p>
          <a:p>
            <a:pPr lvl="1"/>
            <a:r>
              <a:rPr lang="zh-CN" dirty="0"/>
              <a:t>第二级</a:t>
            </a:r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仿宋_GB2312" panose="02010609030101010101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7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9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仿宋_GB2312" panose="02010609030101010101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7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9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3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游戏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6" y="4966764"/>
            <a:ext cx="12192000" cy="19558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4604" y="2475168"/>
            <a:ext cx="12191999" cy="15684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rgbClr val="C00000"/>
                </a:solidFill>
                <a:sym typeface="+mn-ea"/>
              </a:rPr>
              <a:t>《枣庄高新区张范街道</a:t>
            </a:r>
            <a:r>
              <a:rPr lang="en-US" altLang="zh-CN" sz="4800" b="1" dirty="0" smtClean="0">
                <a:solidFill>
                  <a:srgbClr val="C00000"/>
                </a:solidFill>
                <a:sym typeface="+mn-ea"/>
              </a:rPr>
              <a:t>2024</a:t>
            </a:r>
            <a:r>
              <a:rPr lang="zh-CN" altLang="en-US" sz="4800" b="1" dirty="0" smtClean="0">
                <a:solidFill>
                  <a:srgbClr val="C00000"/>
                </a:solidFill>
                <a:sym typeface="+mn-ea"/>
              </a:rPr>
              <a:t>年政府信息公开工作年度报告》的解读</a:t>
            </a:r>
            <a:endParaRPr kumimoji="0" lang="zh-CN" altLang="en-US" sz="4800" b="1" i="0" u="none" strike="noStrike" kern="1200" cap="none" spc="0" normalizeH="0" baseline="0" noProof="0" dirty="0" smtClean="0">
              <a:ln w="15875">
                <a:noFill/>
              </a:ln>
              <a:solidFill>
                <a:srgbClr val="C00000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ea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01035" y="4313335"/>
            <a:ext cx="6012180" cy="384399"/>
          </a:xfrm>
          <a:prstGeom prst="rect">
            <a:avLst/>
          </a:prstGeom>
        </p:spPr>
      </p:pic>
      <p:pic>
        <p:nvPicPr>
          <p:cNvPr id="20" name="不忘使命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7468" y="-13012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水中的倒影&#10;&#10;描述已自动生成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347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圆角矩形 4"/>
          <p:cNvSpPr>
            <a:spLocks noChangeArrowheads="1"/>
          </p:cNvSpPr>
          <p:nvPr/>
        </p:nvSpPr>
        <p:spPr bwMode="auto">
          <a:xfrm>
            <a:off x="1365930" y="1070353"/>
            <a:ext cx="9775825" cy="4232342"/>
          </a:xfrm>
          <a:prstGeom prst="roundRect">
            <a:avLst>
              <a:gd name="adj" fmla="val 2324"/>
            </a:avLst>
          </a:prstGeom>
          <a:solidFill>
            <a:srgbClr val="FFFFFF">
              <a:alpha val="78000"/>
            </a:srgb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94A5A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图片包含 动物, 蛋糕, 小, 桌子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3"/>
          <a:stretch>
            <a:fillRect/>
          </a:stretch>
        </p:blipFill>
        <p:spPr>
          <a:xfrm flipH="1">
            <a:off x="-139685" y="4463670"/>
            <a:ext cx="8373064" cy="24197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077968"/>
            <a:ext cx="12192000" cy="178003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926482" y="2537776"/>
            <a:ext cx="8652890" cy="2092960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p>
            <a:pPr lvl="0" indent="609600" algn="ctr" fontAlgn="auto">
              <a:lnSpc>
                <a:spcPts val="3100"/>
              </a:lnSpc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总体情况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indent="609600" algn="just" fontAlgn="auto">
              <a:lnSpc>
                <a:spcPts val="3100"/>
              </a:lnSpc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2024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以来，高新区张范街道深入贯彻落实国家、枣庄市和高新区政务公开工作有关决策部署和要求，坚持以公开为常态、不公开为例外，大力推进生态环境领域政府信息公开工作，切实保障人民群众的环境知情权、参与权、监督权和表达权。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bldLvl="0" animBg="1"/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bldLvl="0" animBg="1"/>
          <p:bldP spid="2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（一）主动公开工作情况</a:t>
            </a:r>
            <a:endParaRPr lang="zh-CN" altLang="en-US" sz="32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37411" y="-963803"/>
            <a:ext cx="309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sz="180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2024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年张范街道主动公开政府信息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296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条，通过政府门户网站公开政府信息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条，通过张范街道微信公众号发布信息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291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条。</a:t>
            </a:r>
            <a:endParaRPr kumimoji="0" lang="zh-CN" altLang="en-US" sz="180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420" y="124460"/>
            <a:ext cx="9191625" cy="460375"/>
          </a:xfrm>
        </p:spPr>
        <p:txBody>
          <a:bodyPr/>
          <a:lstStyle/>
          <a:p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（二）依申请公开</a:t>
            </a:r>
            <a:endParaRPr lang="zh-CN" altLang="en-US" sz="28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37411" y="-963803"/>
            <a:ext cx="309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街道严格按照各级工作要求，依法妥善做好依申请公开工作，确保政府信息公开申请渠道畅通。兴仁街道共收到依申请公开件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件（其中官网收到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件，信件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件），按时回复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件。张范街道公开行政复议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件，政府信息公开行政诉讼总数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件。</a:t>
            </a:r>
            <a:endParaRPr kumimoji="0" lang="zh-CN" altLang="en-US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420" y="124460"/>
            <a:ext cx="9191625" cy="460375"/>
          </a:xfrm>
        </p:spPr>
        <p:txBody>
          <a:bodyPr/>
          <a:lstStyle/>
          <a:p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（三）政府信息管理</a:t>
            </a:r>
            <a:endParaRPr lang="zh-CN" altLang="en-US" sz="28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37411" y="-963803"/>
            <a:ext cx="309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sz="180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严格按照法定时限发布并实时更新法定主动公开内容。明确责任，街道党政办为信息公开工作主管部门，并配备专职工作人员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名，负责推进、协调街道办事处政府信息公开工作，不断增强工作透明度，切实保障群众的知情权、参与权和监督权。</a:t>
            </a:r>
            <a:endParaRPr kumimoji="0" lang="zh-CN" altLang="en-US" sz="180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420" y="172085"/>
            <a:ext cx="5447665" cy="460375"/>
          </a:xfrm>
        </p:spPr>
        <p:txBody>
          <a:bodyPr/>
          <a:p>
            <a:pPr algn="l">
              <a:buClrTx/>
              <a:buSzTx/>
              <a:buFontTx/>
            </a:pP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（四）政府信息公开平台建设</a:t>
            </a:r>
            <a:endParaRPr lang="zh-CN" altLang="en-US" sz="28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一是利用政务新媒体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枣庄高新区张范街道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公众号及时、准确地发布街道的工作动态；二是依托高新区政府门户网站，把涉及群众切身利益的信息在网站公开，方便群众浏览、知晓，确保政府信息公开工作有效开展。</a:t>
            </a:r>
            <a:endParaRPr kumimoji="0" lang="zh-CN" altLang="en-US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>
              <a:buClrTx/>
              <a:buSzTx/>
              <a:buFontTx/>
            </a:pP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（五）监督保障</a:t>
            </a:r>
            <a:endParaRPr lang="zh-CN" altLang="en-US" sz="28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是强化监督考核，提高工作实效。实行每月定期监测，加大政务公开工作自查自纠力度，把政务公开工作落到实处，确保政务公开工作高质量、高标准、严要求开展。二是建立健全政务公开工作的运行基础。把加强政务公开工作摆在更加突出的位置，细化政务公开工作任务，明确工作要点、职责范围、承办单位等内容，确保政务公开信息定期梳理、内容准确、发布及时。</a:t>
            </a:r>
            <a:endParaRPr kumimoji="0" lang="zh-CN" altLang="en-US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PP_MARK_KEY" val="088b191d-cfd9-4294-93f1-1ad19b3bdf4f"/>
  <p:tag name="COMMONDATA" val="eyJoZGlkIjoiMGUyYTMxOGM4ZmZlZGNhOWYyMTgxZDZkMzVkY2ZiNjMifQ=="/>
</p:tagLst>
</file>

<file path=ppt/theme/theme1.xml><?xml version="1.0" encoding="utf-8"?>
<a:theme xmlns:a="http://schemas.openxmlformats.org/drawingml/2006/main" name="1_默认设计模板">
  <a:themeElements>
    <a:clrScheme name="自定义 1">
      <a:dk1>
        <a:srgbClr val="C4261D"/>
      </a:dk1>
      <a:lt1>
        <a:srgbClr val="FF9900"/>
      </a:lt1>
      <a:dk2>
        <a:srgbClr val="4D4D4D"/>
      </a:dk2>
      <a:lt2>
        <a:srgbClr val="929090"/>
      </a:lt2>
      <a:accent1>
        <a:srgbClr val="F1F1F1"/>
      </a:accent1>
      <a:accent2>
        <a:srgbClr val="FFFFFF"/>
      </a:accent2>
      <a:accent3>
        <a:srgbClr val="C4261D"/>
      </a:accent3>
      <a:accent4>
        <a:srgbClr val="FF9900"/>
      </a:accent4>
      <a:accent5>
        <a:srgbClr val="4D4D4D"/>
      </a:accent5>
      <a:accent6>
        <a:srgbClr val="999999"/>
      </a:accent6>
      <a:hlink>
        <a:srgbClr val="F1F1F1"/>
      </a:hlink>
      <a:folHlink>
        <a:srgbClr val="DEDEDD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自定义 1">
      <a:dk1>
        <a:srgbClr val="C4261D"/>
      </a:dk1>
      <a:lt1>
        <a:srgbClr val="FF9900"/>
      </a:lt1>
      <a:dk2>
        <a:srgbClr val="4D4D4D"/>
      </a:dk2>
      <a:lt2>
        <a:srgbClr val="929090"/>
      </a:lt2>
      <a:accent1>
        <a:srgbClr val="F1F1F1"/>
      </a:accent1>
      <a:accent2>
        <a:srgbClr val="FFFFFF"/>
      </a:accent2>
      <a:accent3>
        <a:srgbClr val="C4261D"/>
      </a:accent3>
      <a:accent4>
        <a:srgbClr val="FF9900"/>
      </a:accent4>
      <a:accent5>
        <a:srgbClr val="4D4D4D"/>
      </a:accent5>
      <a:accent6>
        <a:srgbClr val="999999"/>
      </a:accent6>
      <a:hlink>
        <a:srgbClr val="F1F1F1"/>
      </a:hlink>
      <a:folHlink>
        <a:srgbClr val="DEDEDD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红橙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11729"/>
      </a:accent1>
      <a:accent2>
        <a:srgbClr val="E35529"/>
      </a:accent2>
      <a:accent3>
        <a:srgbClr val="39373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DD1A1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清风素材1 12sc.taobao.com">
  <a:themeElements>
    <a:clrScheme name="自定义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6A3C7C"/>
      </a:accent4>
      <a:accent5>
        <a:srgbClr val="C65885"/>
      </a:accent5>
      <a:accent6>
        <a:srgbClr val="FCC79F"/>
      </a:accent6>
      <a:hlink>
        <a:srgbClr val="00AF92"/>
      </a:hlink>
      <a:folHlink>
        <a:srgbClr val="869FB7"/>
      </a:folHlink>
    </a:clrScheme>
    <a:fontScheme name="1f3kishx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4">
                <a:lumMod val="75000"/>
              </a:schemeClr>
            </a:gs>
            <a:gs pos="48000">
              <a:schemeClr val="accent6">
                <a:lumMod val="50000"/>
              </a:schemeClr>
            </a:gs>
            <a:gs pos="100000">
              <a:schemeClr val="accent6">
                <a:lumMod val="90000"/>
              </a:schemeClr>
            </a:gs>
          </a:gsLst>
        </a:gradFill>
        <a:ln>
          <a:solidFill>
            <a:schemeClr val="bg2">
              <a:lumMod val="2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WPS 演示</Application>
  <PresentationFormat>宽屏</PresentationFormat>
  <Paragraphs>25</Paragraphs>
  <Slides>7</Slides>
  <Notes>47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7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仿宋_GB2312</vt:lpstr>
      <vt:lpstr>等线</vt:lpstr>
      <vt:lpstr>字魂5号-无外润黑体</vt:lpstr>
      <vt:lpstr>黑体</vt:lpstr>
      <vt:lpstr>Calibri</vt:lpstr>
      <vt:lpstr>Calibri</vt:lpstr>
      <vt:lpstr>Broadway</vt:lpstr>
      <vt:lpstr>Gabriola</vt:lpstr>
      <vt:lpstr>楷体</vt:lpstr>
      <vt:lpstr>经典繁仿黑</vt:lpstr>
      <vt:lpstr>字魂35号-经典雅黑</vt:lpstr>
      <vt:lpstr>Arial Unicode MS</vt:lpstr>
      <vt:lpstr>1_默认设计模板</vt:lpstr>
      <vt:lpstr>2_默认设计模板</vt:lpstr>
      <vt:lpstr>Office 主题</vt:lpstr>
      <vt:lpstr>清风素材1 12sc.taobao.com</vt:lpstr>
      <vt:lpstr>PowerPoint 演示文稿</vt:lpstr>
      <vt:lpstr>PowerPoint 演示文稿</vt:lpstr>
      <vt:lpstr>（一）主动公开工作情况</vt:lpstr>
      <vt:lpstr>（二）依申请公开</vt:lpstr>
      <vt:lpstr>（三）政府信息管理</vt:lpstr>
      <vt:lpstr>（四）政府信息公开平台建设</vt:lpstr>
      <vt:lpstr>（五）监督保障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.</cp:lastModifiedBy>
  <cp:revision>741</cp:revision>
  <dcterms:created xsi:type="dcterms:W3CDTF">2019-08-06T02:25:00Z</dcterms:created>
  <dcterms:modified xsi:type="dcterms:W3CDTF">2025-01-17T09:19:21Z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8C93C4868D6C437CB7909AE5512412B2_13</vt:lpwstr>
  </property>
  <property fmtid="{D5CDD505-2E9C-101B-9397-08002B2CF9AE}" pid="3" name="KSOProductBuildVer">
    <vt:lpwstr>2052-12.1.0.19770</vt:lpwstr>
  </property>
</Properties>
</file>